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77" r:id="rId2"/>
    <p:sldId id="754" r:id="rId3"/>
    <p:sldId id="806" r:id="rId4"/>
    <p:sldId id="812" r:id="rId5"/>
    <p:sldId id="811" r:id="rId6"/>
    <p:sldId id="816" r:id="rId7"/>
    <p:sldId id="805" r:id="rId8"/>
    <p:sldId id="786" r:id="rId9"/>
    <p:sldId id="817" r:id="rId10"/>
    <p:sldId id="808" r:id="rId11"/>
    <p:sldId id="813" r:id="rId12"/>
    <p:sldId id="814" r:id="rId13"/>
    <p:sldId id="815" r:id="rId14"/>
    <p:sldId id="810" r:id="rId15"/>
    <p:sldId id="8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7462-F220-B64C-9D1B-D2435572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B694B-FAB8-E995-4D7D-71DDCFFE2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DD8AD-50F6-1A77-A9AF-81FC1DE44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see </a:t>
            </a: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baseline difference for +/- skin </a:t>
            </a:r>
            <a:r>
              <a:rPr lang="en-US" b="0" dirty="0" err="1"/>
              <a:t>irAE</a:t>
            </a:r>
            <a:r>
              <a:rPr lang="en-US" b="0" dirty="0"/>
              <a:t> (</a:t>
            </a:r>
            <a:r>
              <a:rPr lang="en-US" b="0" dirty="0" err="1"/>
              <a:t>padj</a:t>
            </a:r>
            <a:r>
              <a:rPr lang="en-US" b="0" dirty="0"/>
              <a:t> &lt; 0.05)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24DF1-F04C-C30B-4C12-B3F266CAB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B47-31C0-4FC7-7129-72DC2AEE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E0FD7-407E-7780-5E55-A409ADB1A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63E64-AF92-6DA7-EF9D-B9B26A142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see </a:t>
            </a: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baseline difference for +/- skin </a:t>
            </a:r>
            <a:r>
              <a:rPr lang="en-US" b="0" dirty="0" err="1"/>
              <a:t>irAE</a:t>
            </a:r>
            <a:r>
              <a:rPr lang="en-US" b="0" dirty="0"/>
              <a:t> (</a:t>
            </a:r>
            <a:r>
              <a:rPr lang="en-US" b="0" dirty="0" err="1"/>
              <a:t>padj</a:t>
            </a:r>
            <a:r>
              <a:rPr lang="en-US" b="0" dirty="0"/>
              <a:t> &lt; 0.05)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D438-D8C6-1CE6-44AD-74214633C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9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908C-7990-0992-F6AA-5B92E63E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44509-7837-F8CC-B4A1-D7FAD1213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FBD01-39B8-48CD-05B3-06656D61E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F916-CAFA-C906-1931-D12255BBB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1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3AF5-3E02-0870-9589-3A808CCC2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25740-DBBD-D395-E640-279BAAFB7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A5DBA-C848-9F9B-49DA-5882F6320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85E9-D56E-A4FA-9A94-25CB900C2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1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7809-BF39-79B1-DB8B-E888A87E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39D23-FD84-279E-F70F-51FAD0E2D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F18A4-7DD6-CE28-51DA-F2011ED48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F99A-38D7-0026-74CA-07216CB4E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3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D7F8-A280-4D69-2682-CFD9B0BB7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43ED1-FC47-22F2-7729-1FB6084A0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1271B-0265-6D50-C9FA-88BA5C55E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Also tried filtering out young AID for projection analyses for longitudinal shifts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Young/”old” split here is 44 yrs (youngest ICI 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B3A88-9F3C-AEB9-8905-014AEF4BF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F094-48D9-9E57-9E2B-E087C89F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B0F6D-220E-36D6-D9F3-EF2BF9848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C9D51-8C6A-604C-E5AA-5B766D6B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Using data lock date as end of study date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Filtered out patients who we lost contact with (don’t know if alive/dead at end date)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This doesn’t take batch effects into consideration…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52E0-F9E6-20ED-4DA5-FAEB910F9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3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1483-40C3-7087-E387-8D04ED54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3C251-53B7-4D99-45C0-42A7095F4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2D32F-D469-EC2B-695D-91025B4A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b="0" dirty="0"/>
              <a:t>Results ~changed with response in model formula too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0F6B-7696-58E7-137C-37E3F3BE1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9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6792-3D35-9192-8442-C4EC1CC2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5E3BD-7F4B-7879-CE13-8BA7A54B4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68A79-E8EB-7E7B-C5BA-99F87F6C9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b="0" dirty="0"/>
              <a:t>Results ~changed with response in model formula too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B3275-FE67-77DB-63E6-C9892F215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7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8643D-447F-BC26-3A73-170148C1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58212-8DDB-E8F3-F710-865E19812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A0883-8A55-2CCB-7C97-5C1AE085A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b="0" dirty="0"/>
              <a:t>Results ~changed with response in model formula too now</a:t>
            </a:r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r>
              <a:rPr lang="en-US" b="0" dirty="0" err="1"/>
              <a:t>Bcells</a:t>
            </a:r>
            <a:r>
              <a:rPr lang="en-US" b="0" dirty="0"/>
              <a:t> of </a:t>
            </a:r>
            <a:r>
              <a:rPr lang="en-US" b="0" dirty="0" err="1"/>
              <a:t>nonGrans</a:t>
            </a:r>
            <a:r>
              <a:rPr lang="en-US" b="0" dirty="0"/>
              <a:t> lower at baseline in combined/skin </a:t>
            </a:r>
            <a:r>
              <a:rPr lang="en-US" b="0" dirty="0" err="1"/>
              <a:t>irAE</a:t>
            </a:r>
            <a:endParaRPr lang="en-US" b="0" dirty="0"/>
          </a:p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94A9-DA0E-F721-54DC-018FB7947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1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5A2-3117-7F6A-0189-A85CB9561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01ED5-E9DA-B909-4217-7A61B6802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7D4DC-F53D-FB33-5382-1CB572E60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E571-EE96-1917-A510-CEF9E0D0E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1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dirty="0"/>
              <a:t>Sample meaning subject-timepoint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b="1" dirty="0"/>
              <a:t>Complication: thyroid only group (n = 4) ¾ have </a:t>
            </a:r>
            <a:r>
              <a:rPr lang="en-US" b="1" dirty="0" err="1"/>
              <a:t>irAE</a:t>
            </a:r>
            <a:r>
              <a:rPr lang="en-US" b="1" dirty="0"/>
              <a:t> ~</a:t>
            </a:r>
            <a:r>
              <a:rPr lang="en-US" b="1" dirty="0" err="1"/>
              <a:t>kinda</a:t>
            </a:r>
            <a:r>
              <a:rPr lang="en-US" b="1" dirty="0"/>
              <a:t> long after most recent draw… (0, 40, 50, 60 days past </a:t>
            </a:r>
            <a:r>
              <a:rPr lang="en-US" b="1" dirty="0" err="1"/>
              <a:t>irAE</a:t>
            </a:r>
            <a:r>
              <a:rPr lang="en-US" b="1" dirty="0"/>
              <a:t> for next draw, and these are different times on ICI…)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8E199-B08D-C273-04D5-DC5B0F06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3D5B0-B033-3A69-0FE9-A2FD0CB2D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E4A0C-369A-0D56-3A62-A3C534F7E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4A7C8-CB50-3397-654D-F391E7B3B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3-7-2025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BEAE7-856E-C2C1-3584-AFF27C9B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A78701-A451-D6D9-56D0-4A8F239C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combined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569517-9725-AEC7-B6A9-FCD742E1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02530"/>
            <a:ext cx="7772400" cy="51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7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6706-EAC3-0933-81B0-1B3934E4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9DC50D-E830-C3EA-7DEA-E3343182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combined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40D9F-2752-CC9C-C2C2-DE46078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1675733"/>
            <a:ext cx="8416213" cy="4667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F06C-571C-9514-9A26-3A7844205FD3}"/>
              </a:ext>
            </a:extLst>
          </p:cNvPr>
          <p:cNvSpPr txBox="1"/>
          <p:nvPr/>
        </p:nvSpPr>
        <p:spPr>
          <a:xfrm>
            <a:off x="9386595" y="5973886"/>
            <a:ext cx="144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  <a:p>
            <a:r>
              <a:rPr lang="en-US" dirty="0" err="1"/>
              <a:t>padj</a:t>
            </a:r>
            <a:r>
              <a:rPr lang="en-US" dirty="0"/>
              <a:t> &lt; 0.1: ~*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FB727-7079-CFDF-70E3-C1103F6B19B0}"/>
              </a:ext>
            </a:extLst>
          </p:cNvPr>
          <p:cNvSpPr txBox="1"/>
          <p:nvPr/>
        </p:nvSpPr>
        <p:spPr>
          <a:xfrm>
            <a:off x="3236972" y="21445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98B56-A13C-C097-27D8-A14CFE0C8812}"/>
              </a:ext>
            </a:extLst>
          </p:cNvPr>
          <p:cNvSpPr txBox="1"/>
          <p:nvPr/>
        </p:nvSpPr>
        <p:spPr>
          <a:xfrm>
            <a:off x="5327781" y="2167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AB01B-3851-4C43-D15A-5BAD9CA00240}"/>
              </a:ext>
            </a:extLst>
          </p:cNvPr>
          <p:cNvSpPr txBox="1"/>
          <p:nvPr/>
        </p:nvSpPr>
        <p:spPr>
          <a:xfrm>
            <a:off x="7418590" y="21680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C693-ED66-8D46-2D24-69925C3B34FE}"/>
              </a:ext>
            </a:extLst>
          </p:cNvPr>
          <p:cNvSpPr txBox="1"/>
          <p:nvPr/>
        </p:nvSpPr>
        <p:spPr>
          <a:xfrm>
            <a:off x="3219063" y="445950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A8664-2DA6-23D1-223E-A08E2D2E07D8}"/>
              </a:ext>
            </a:extLst>
          </p:cNvPr>
          <p:cNvSpPr txBox="1"/>
          <p:nvPr/>
        </p:nvSpPr>
        <p:spPr>
          <a:xfrm>
            <a:off x="5327781" y="44825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DFB78-47A4-54D5-8AC1-BAA9B0CF816A}"/>
              </a:ext>
            </a:extLst>
          </p:cNvPr>
          <p:cNvSpPr txBox="1"/>
          <p:nvPr/>
        </p:nvSpPr>
        <p:spPr>
          <a:xfrm>
            <a:off x="7418590" y="44829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E658D-1D8B-4A2E-CA22-488429B14C88}"/>
              </a:ext>
            </a:extLst>
          </p:cNvPr>
          <p:cNvSpPr txBox="1"/>
          <p:nvPr/>
        </p:nvSpPr>
        <p:spPr>
          <a:xfrm>
            <a:off x="387508" y="1795711"/>
            <a:ext cx="164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for +/- skin </a:t>
            </a:r>
            <a:r>
              <a:rPr lang="en-US" dirty="0" err="1"/>
              <a:t>irAE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2F3E1B-34DE-85D4-4DFC-12A5DB5F841E}"/>
              </a:ext>
            </a:extLst>
          </p:cNvPr>
          <p:cNvCxnSpPr>
            <a:cxnSpLocks/>
          </p:cNvCxnSpPr>
          <p:nvPr/>
        </p:nvCxnSpPr>
        <p:spPr>
          <a:xfrm>
            <a:off x="2003188" y="2118877"/>
            <a:ext cx="1247405" cy="359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BE5E9-E78E-32D6-F2C9-B61154A7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D93F8C-E96F-97FE-DD49-A25357AB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thyroid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BB664-AB48-9B32-EF10-16AC8E13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96" y="2190750"/>
            <a:ext cx="6632510" cy="44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3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4FE0-D12D-626F-D590-811875027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57D1E2-27F7-3DE6-A747-79F168E1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Revisiting borderline baseline thyroid </a:t>
            </a:r>
            <a:r>
              <a:rPr lang="en-US" dirty="0" err="1"/>
              <a:t>irAE</a:t>
            </a:r>
            <a:r>
              <a:rPr lang="en-US" dirty="0"/>
              <a:t> group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29724-4987-CD45-153C-BE9DFA4D0904}"/>
              </a:ext>
            </a:extLst>
          </p:cNvPr>
          <p:cNvSpPr txBox="1"/>
          <p:nvPr/>
        </p:nvSpPr>
        <p:spPr>
          <a:xfrm>
            <a:off x="9386595" y="5973886"/>
            <a:ext cx="144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  <a:p>
            <a:r>
              <a:rPr lang="en-US" dirty="0" err="1"/>
              <a:t>padj</a:t>
            </a:r>
            <a:r>
              <a:rPr lang="en-US" dirty="0"/>
              <a:t> &lt; 0.1: ~*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93725-DD10-62FE-1688-E3EE5877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2633"/>
            <a:ext cx="10199914" cy="3849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A6779-A4A0-9CA4-AB25-D78C3EE7AA89}"/>
              </a:ext>
            </a:extLst>
          </p:cNvPr>
          <p:cNvSpPr txBox="1"/>
          <p:nvPr/>
        </p:nvSpPr>
        <p:spPr>
          <a:xfrm>
            <a:off x="3666931" y="27058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C5D41-DB2C-1AD4-0612-A5E242F366C4}"/>
              </a:ext>
            </a:extLst>
          </p:cNvPr>
          <p:cNvSpPr txBox="1"/>
          <p:nvPr/>
        </p:nvSpPr>
        <p:spPr>
          <a:xfrm>
            <a:off x="7260189" y="27113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3108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68F5-E829-5133-906A-9CC5EE1A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BABBE-30BB-5DC4-9477-409CF0CE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10" y="1522345"/>
            <a:ext cx="6165980" cy="515680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997B8E-A3CF-A69A-5226-880C5573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response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96EE9-EC55-D82F-6393-7FC4FF9B2C5B}"/>
              </a:ext>
            </a:extLst>
          </p:cNvPr>
          <p:cNvSpPr txBox="1"/>
          <p:nvPr/>
        </p:nvSpPr>
        <p:spPr>
          <a:xfrm>
            <a:off x="8509517" y="63098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333D-1D1D-2909-D851-28A1B8FCB3A1}"/>
              </a:ext>
            </a:extLst>
          </p:cNvPr>
          <p:cNvSpPr txBox="1"/>
          <p:nvPr/>
        </p:nvSpPr>
        <p:spPr>
          <a:xfrm>
            <a:off x="4851918" y="2006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5DCE2-0B39-AFC5-5513-DFE4007E23A5}"/>
              </a:ext>
            </a:extLst>
          </p:cNvPr>
          <p:cNvSpPr txBox="1"/>
          <p:nvPr/>
        </p:nvSpPr>
        <p:spPr>
          <a:xfrm>
            <a:off x="6865413" y="2006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027-6D81-AF1F-C1DB-244BC123304A}"/>
              </a:ext>
            </a:extLst>
          </p:cNvPr>
          <p:cNvSpPr txBox="1"/>
          <p:nvPr/>
        </p:nvSpPr>
        <p:spPr>
          <a:xfrm>
            <a:off x="4851918" y="4250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93FEF-311F-20C3-80BE-246DB47AF0F7}"/>
              </a:ext>
            </a:extLst>
          </p:cNvPr>
          <p:cNvSpPr txBox="1"/>
          <p:nvPr/>
        </p:nvSpPr>
        <p:spPr>
          <a:xfrm>
            <a:off x="6865413" y="42502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800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E631-3165-A89B-1E4E-94FDB29D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ECCDF2-1F1B-CA9D-B553-7EEE3FB7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Filtering out young AID patients does not increase support for baseline </a:t>
            </a:r>
            <a:r>
              <a:rPr lang="en-US" dirty="0" err="1"/>
              <a:t>irAE</a:t>
            </a:r>
            <a:r>
              <a:rPr lang="en-US" dirty="0"/>
              <a:t> being more like AID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15597-A2B5-FE2A-F182-FD6C0421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97" y="1903445"/>
            <a:ext cx="4046138" cy="4954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5DFE05-EC78-242D-9B51-C5EBD8E14AA6}"/>
              </a:ext>
            </a:extLst>
          </p:cNvPr>
          <p:cNvSpPr txBox="1"/>
          <p:nvPr/>
        </p:nvSpPr>
        <p:spPr>
          <a:xfrm>
            <a:off x="7367346" y="6420176"/>
            <a:ext cx="482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“Young”: &lt; 44 years old (youngest ICI patient age)</a:t>
            </a:r>
          </a:p>
        </p:txBody>
      </p:sp>
    </p:spTree>
    <p:extLst>
      <p:ext uri="{BB962C8B-B14F-4D97-AF65-F5344CB8AC3E}">
        <p14:creationId xmlns:p14="http://schemas.microsoft.com/office/powerpoint/2010/main" val="122284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34600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 analyses prompted by recent SI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steps for NCI/CD127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05A7-7D99-71E1-37E6-741E9F87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18D954-23DB-2B5E-E6FB-CD46422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ICI patients with highest baseline frequencies of ICOS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T</a:t>
            </a:r>
            <a:r>
              <a:rPr lang="en-US" baseline="-25000" dirty="0" err="1"/>
              <a:t>fh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die sooner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921D2-3EBB-CC52-14C3-6E9666847033}"/>
              </a:ext>
            </a:extLst>
          </p:cNvPr>
          <p:cNvSpPr txBox="1"/>
          <p:nvPr/>
        </p:nvSpPr>
        <p:spPr>
          <a:xfrm>
            <a:off x="5484294" y="649287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5F684-2D02-E07C-4E75-CB495F8E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90" y="1805031"/>
            <a:ext cx="5711890" cy="324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5FD4-4299-58D7-4AC9-CC718E3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907" y="5052968"/>
            <a:ext cx="5615473" cy="1497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591E2-5D54-1107-B407-532DAAE10628}"/>
              </a:ext>
            </a:extLst>
          </p:cNvPr>
          <p:cNvSpPr txBox="1"/>
          <p:nvPr/>
        </p:nvSpPr>
        <p:spPr>
          <a:xfrm>
            <a:off x="6732501" y="2006084"/>
            <a:ext cx="9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6B509-A2DF-2A96-D58E-D26D05A9588C}"/>
              </a:ext>
            </a:extLst>
          </p:cNvPr>
          <p:cNvSpPr txBox="1"/>
          <p:nvPr/>
        </p:nvSpPr>
        <p:spPr>
          <a:xfrm>
            <a:off x="5459413" y="200608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 75%</a:t>
            </a:r>
          </a:p>
        </p:txBody>
      </p:sp>
    </p:spTree>
    <p:extLst>
      <p:ext uri="{BB962C8B-B14F-4D97-AF65-F5344CB8AC3E}">
        <p14:creationId xmlns:p14="http://schemas.microsoft.com/office/powerpoint/2010/main" val="420120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6ACF-2CD0-680F-730B-71BD2C07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2A14C5-894F-D3DD-0E82-4C1A899F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27" y="1355402"/>
            <a:ext cx="6914788" cy="5342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E7829-28FF-E6B7-2FEF-0A9061E48D20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931B7-6A96-DF1C-1E1F-D25A4036A590}"/>
              </a:ext>
            </a:extLst>
          </p:cNvPr>
          <p:cNvSpPr txBox="1"/>
          <p:nvPr/>
        </p:nvSpPr>
        <p:spPr>
          <a:xfrm>
            <a:off x="3900197" y="1821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40D06-43D2-8783-0C36-2905AFE9711A}"/>
              </a:ext>
            </a:extLst>
          </p:cNvPr>
          <p:cNvSpPr txBox="1"/>
          <p:nvPr/>
        </p:nvSpPr>
        <p:spPr>
          <a:xfrm>
            <a:off x="6176115" y="1821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153E1-254D-9900-20A9-2E6E1183FC12}"/>
              </a:ext>
            </a:extLst>
          </p:cNvPr>
          <p:cNvSpPr txBox="1"/>
          <p:nvPr/>
        </p:nvSpPr>
        <p:spPr>
          <a:xfrm>
            <a:off x="3900197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7B705-BD7D-A76C-83C4-9FA2ABC9E1F7}"/>
              </a:ext>
            </a:extLst>
          </p:cNvPr>
          <p:cNvSpPr txBox="1"/>
          <p:nvPr/>
        </p:nvSpPr>
        <p:spPr>
          <a:xfrm>
            <a:off x="6176115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FEE9D-B921-607C-73AA-4CF338D842A6}"/>
              </a:ext>
            </a:extLst>
          </p:cNvPr>
          <p:cNvSpPr txBox="1"/>
          <p:nvPr/>
        </p:nvSpPr>
        <p:spPr>
          <a:xfrm>
            <a:off x="429336" y="1821418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A6A1AE-4C06-9313-5F71-9A6F59FEEAFC}"/>
              </a:ext>
            </a:extLst>
          </p:cNvPr>
          <p:cNvCxnSpPr>
            <a:cxnSpLocks/>
          </p:cNvCxnSpPr>
          <p:nvPr/>
        </p:nvCxnSpPr>
        <p:spPr>
          <a:xfrm>
            <a:off x="1757052" y="2190750"/>
            <a:ext cx="1247405" cy="359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6C7FBC-5532-56E4-5BAA-52BA12CDBCC3}"/>
              </a:ext>
            </a:extLst>
          </p:cNvPr>
          <p:cNvSpPr txBox="1"/>
          <p:nvPr/>
        </p:nvSpPr>
        <p:spPr>
          <a:xfrm>
            <a:off x="429336" y="4698031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F053EF-2E49-09CC-B96F-909ECE821E0E}"/>
              </a:ext>
            </a:extLst>
          </p:cNvPr>
          <p:cNvCxnSpPr>
            <a:cxnSpLocks/>
          </p:cNvCxnSpPr>
          <p:nvPr/>
        </p:nvCxnSpPr>
        <p:spPr>
          <a:xfrm flipV="1">
            <a:off x="1502758" y="4877642"/>
            <a:ext cx="1427054" cy="287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D25A3D-12FD-E19B-55F2-01B839968463}"/>
              </a:ext>
            </a:extLst>
          </p:cNvPr>
          <p:cNvSpPr txBox="1"/>
          <p:nvPr/>
        </p:nvSpPr>
        <p:spPr>
          <a:xfrm>
            <a:off x="6429546" y="2942548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77C87-8E19-C4A5-4AF1-FB2ADEB70A04}"/>
              </a:ext>
            </a:extLst>
          </p:cNvPr>
          <p:cNvCxnSpPr>
            <a:cxnSpLocks/>
          </p:cNvCxnSpPr>
          <p:nvPr/>
        </p:nvCxnSpPr>
        <p:spPr>
          <a:xfrm flipH="1" flipV="1">
            <a:off x="5421086" y="2472805"/>
            <a:ext cx="961053" cy="792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942ED8-47D7-3BF9-5266-600A3D6C46F4}"/>
              </a:ext>
            </a:extLst>
          </p:cNvPr>
          <p:cNvSpPr txBox="1"/>
          <p:nvPr/>
        </p:nvSpPr>
        <p:spPr>
          <a:xfrm>
            <a:off x="6429546" y="5276817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2B388-2924-7910-3D3C-AB9C20523A07}"/>
              </a:ext>
            </a:extLst>
          </p:cNvPr>
          <p:cNvCxnSpPr>
            <a:cxnSpLocks/>
          </p:cNvCxnSpPr>
          <p:nvPr/>
        </p:nvCxnSpPr>
        <p:spPr>
          <a:xfrm flipH="1" flipV="1">
            <a:off x="5452701" y="4856473"/>
            <a:ext cx="961053" cy="792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EE89A22E-BBE9-12CB-037D-26E468FC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290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combined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5992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E5D7-3EF6-3E59-2C64-42602B6B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B1D499-654D-C896-133C-721C05E0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thyroid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08F0F-C315-FCEF-4274-0D929C8F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4" y="2190750"/>
            <a:ext cx="10722931" cy="3164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24748-9AF5-9696-8666-8F01A68C501B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6B449-994E-7E6C-F61E-082FF3A831AF}"/>
              </a:ext>
            </a:extLst>
          </p:cNvPr>
          <p:cNvSpPr txBox="1"/>
          <p:nvPr/>
        </p:nvSpPr>
        <p:spPr>
          <a:xfrm>
            <a:off x="3900197" y="4201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2CCBB-BA96-6E81-77D1-4FC7D86425A6}"/>
              </a:ext>
            </a:extLst>
          </p:cNvPr>
          <p:cNvSpPr txBox="1"/>
          <p:nvPr/>
        </p:nvSpPr>
        <p:spPr>
          <a:xfrm>
            <a:off x="3135086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163D1-DA17-880D-98CF-B682E3CB2D55}"/>
              </a:ext>
            </a:extLst>
          </p:cNvPr>
          <p:cNvSpPr txBox="1"/>
          <p:nvPr/>
        </p:nvSpPr>
        <p:spPr>
          <a:xfrm>
            <a:off x="5535638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C598A-E864-B46F-C452-6930BD84143A}"/>
              </a:ext>
            </a:extLst>
          </p:cNvPr>
          <p:cNvSpPr txBox="1"/>
          <p:nvPr/>
        </p:nvSpPr>
        <p:spPr>
          <a:xfrm>
            <a:off x="7964183" y="2808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97E9D-54B7-0842-0F2C-6B9E8EE235B6}"/>
              </a:ext>
            </a:extLst>
          </p:cNvPr>
          <p:cNvSpPr txBox="1"/>
          <p:nvPr/>
        </p:nvSpPr>
        <p:spPr>
          <a:xfrm>
            <a:off x="194916" y="5264495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0.1 at baseline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70E3B-FB1D-6CB5-0C2B-D90D1F9294D8}"/>
              </a:ext>
            </a:extLst>
          </p:cNvPr>
          <p:cNvCxnSpPr>
            <a:cxnSpLocks/>
          </p:cNvCxnSpPr>
          <p:nvPr/>
        </p:nvCxnSpPr>
        <p:spPr>
          <a:xfrm flipV="1">
            <a:off x="1269493" y="3429000"/>
            <a:ext cx="1007176" cy="1910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57D2F2-C259-6F79-0C16-0AC88CA0B23B}"/>
              </a:ext>
            </a:extLst>
          </p:cNvPr>
          <p:cNvSpPr txBox="1"/>
          <p:nvPr/>
        </p:nvSpPr>
        <p:spPr>
          <a:xfrm>
            <a:off x="7774484" y="5323825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0D3750-2E53-B6EE-AAC5-B76A77BE0AD6}"/>
              </a:ext>
            </a:extLst>
          </p:cNvPr>
          <p:cNvCxnSpPr>
            <a:cxnSpLocks/>
          </p:cNvCxnSpPr>
          <p:nvPr/>
        </p:nvCxnSpPr>
        <p:spPr>
          <a:xfrm flipH="1" flipV="1">
            <a:off x="7193902" y="3429000"/>
            <a:ext cx="1188628" cy="1910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04066-9579-5223-531F-3AD9B6D7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60882-3ED7-4F93-4997-C1CB062E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6" y="1776859"/>
            <a:ext cx="9070471" cy="3840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FCC1422-8FAB-B54B-5C4A-8D8E9AC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Populations changing differentially over ICI by skin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D9C7-24CE-F2C2-0A03-D401B734B146}"/>
              </a:ext>
            </a:extLst>
          </p:cNvPr>
          <p:cNvSpPr txBox="1"/>
          <p:nvPr/>
        </p:nvSpPr>
        <p:spPr>
          <a:xfrm>
            <a:off x="7632440" y="63288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0.05: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D62F0-346B-36B9-17E4-B4CC7BD978AC}"/>
              </a:ext>
            </a:extLst>
          </p:cNvPr>
          <p:cNvSpPr txBox="1"/>
          <p:nvPr/>
        </p:nvSpPr>
        <p:spPr>
          <a:xfrm>
            <a:off x="3825552" y="24476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71BF0-A170-CACE-F38E-037F4738F33F}"/>
              </a:ext>
            </a:extLst>
          </p:cNvPr>
          <p:cNvSpPr txBox="1"/>
          <p:nvPr/>
        </p:nvSpPr>
        <p:spPr>
          <a:xfrm>
            <a:off x="1226124" y="5417131"/>
            <a:ext cx="161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&lt; 0.05 at baseline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1BA823-FAF8-EA87-4C7C-E401E716D1DF}"/>
              </a:ext>
            </a:extLst>
          </p:cNvPr>
          <p:cNvCxnSpPr>
            <a:cxnSpLocks/>
          </p:cNvCxnSpPr>
          <p:nvPr/>
        </p:nvCxnSpPr>
        <p:spPr>
          <a:xfrm flipV="1">
            <a:off x="1834170" y="3536302"/>
            <a:ext cx="927691" cy="1896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9B02C2-355D-1A59-37A0-499C15F69881}"/>
              </a:ext>
            </a:extLst>
          </p:cNvPr>
          <p:cNvSpPr txBox="1"/>
          <p:nvPr/>
        </p:nvSpPr>
        <p:spPr>
          <a:xfrm>
            <a:off x="6828503" y="24312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864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E487-8EEE-4DF8-41F6-6953E8F3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C2F11-A9D1-E35F-0171-A1AEDE29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A778D-BB16-D612-A53E-10591710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ICI patients with highest baseline frequencies of ICOS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T</a:t>
            </a:r>
            <a:r>
              <a:rPr lang="en-US" baseline="-25000" dirty="0" err="1"/>
              <a:t>fh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die sooner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T/B cell populations change differentially over ICI by +/- combined, skin, thyroid </a:t>
            </a:r>
            <a:r>
              <a:rPr lang="en-US" dirty="0" err="1"/>
              <a:t>irAE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4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 (NCI)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Experimental follow up ~same (</a:t>
            </a:r>
            <a:r>
              <a:rPr lang="en-US" dirty="0" err="1"/>
              <a:t>sc</a:t>
            </a:r>
            <a:r>
              <a:rPr lang="en-US" dirty="0"/>
              <a:t> not bulk)</a:t>
            </a:r>
          </a:p>
          <a:p>
            <a:pPr lvl="1"/>
            <a:r>
              <a:rPr lang="en-US" dirty="0"/>
              <a:t>Still focused on what’s driving any/specific </a:t>
            </a:r>
            <a:r>
              <a:rPr lang="en-US" dirty="0" err="1"/>
              <a:t>irAEs</a:t>
            </a:r>
            <a:r>
              <a:rPr lang="en-US" dirty="0"/>
              <a:t> (phenotype of T/B cells in those with thyroid, skin, other 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Cohort</a:t>
            </a:r>
          </a:p>
          <a:p>
            <a:pPr lvl="2"/>
            <a:r>
              <a:rPr lang="en-US" dirty="0"/>
              <a:t>4-6 groups</a:t>
            </a:r>
          </a:p>
          <a:p>
            <a:pPr lvl="3"/>
            <a:r>
              <a:rPr lang="en-US" dirty="0"/>
              <a:t>NCI: only thyroid </a:t>
            </a:r>
            <a:r>
              <a:rPr lang="en-US" dirty="0" err="1"/>
              <a:t>irAE</a:t>
            </a:r>
            <a:r>
              <a:rPr lang="en-US" dirty="0"/>
              <a:t>, only skin </a:t>
            </a:r>
            <a:r>
              <a:rPr lang="en-US" dirty="0" err="1"/>
              <a:t>irAE</a:t>
            </a:r>
            <a:r>
              <a:rPr lang="en-US" dirty="0"/>
              <a:t>, mixed </a:t>
            </a:r>
            <a:r>
              <a:rPr lang="en-US" dirty="0" err="1"/>
              <a:t>irAE</a:t>
            </a:r>
            <a:r>
              <a:rPr lang="en-US" dirty="0"/>
              <a:t> (non-skin/thyroid), no </a:t>
            </a:r>
            <a:r>
              <a:rPr lang="en-US" dirty="0" err="1"/>
              <a:t>irAE</a:t>
            </a:r>
            <a:endParaRPr lang="en-US" dirty="0"/>
          </a:p>
          <a:p>
            <a:pPr lvl="3"/>
            <a:r>
              <a:rPr lang="en-US" dirty="0"/>
              <a:t>New AID samples (if age-matching possible): skin AID &amp; thyroid AID</a:t>
            </a:r>
          </a:p>
          <a:p>
            <a:pPr lvl="2"/>
            <a:r>
              <a:rPr lang="en-US" dirty="0"/>
              <a:t>n = 3/group</a:t>
            </a:r>
          </a:p>
          <a:p>
            <a:pPr lvl="2"/>
            <a:r>
              <a:rPr lang="en-US" dirty="0"/>
              <a:t>1 time point for NCI groups: visit 3</a:t>
            </a:r>
          </a:p>
          <a:p>
            <a:pPr lvl="1"/>
            <a:r>
              <a:rPr lang="en-US" dirty="0"/>
              <a:t>Assay: </a:t>
            </a:r>
            <a:r>
              <a:rPr lang="en-US" dirty="0" err="1"/>
              <a:t>scRNAseq</a:t>
            </a:r>
            <a:r>
              <a:rPr lang="en-US" dirty="0"/>
              <a:t> of T/B cells sorted from PBMCs</a:t>
            </a:r>
          </a:p>
          <a:p>
            <a:pPr lvl="1"/>
            <a:r>
              <a:rPr lang="en-US" dirty="0"/>
              <a:t>Sample availability</a:t>
            </a:r>
          </a:p>
          <a:p>
            <a:pPr lvl="2"/>
            <a:r>
              <a:rPr lang="en-US" dirty="0"/>
              <a:t>500,000 PBMCs frozen in RLT (for RNA)/sample</a:t>
            </a:r>
          </a:p>
          <a:p>
            <a:pPr lvl="2"/>
            <a:r>
              <a:rPr lang="en-US" dirty="0"/>
              <a:t>Have info for volumes of samples leftover as well</a:t>
            </a:r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DBC0-DBFF-7C11-1ABE-C2492942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2EAF94-8E68-23BE-E30D-4B4BA4A9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 (CD127)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E7E3-20D3-34C3-BD71-3513EC49E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for Wednesday discussion on </a:t>
            </a:r>
            <a:r>
              <a:rPr lang="en-US" dirty="0" err="1"/>
              <a:t>CyTOF</a:t>
            </a:r>
            <a:r>
              <a:rPr lang="en-US" dirty="0"/>
              <a:t> panel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Revisit KH KM plots for genes with patterns like CD127 (high expr </a:t>
            </a:r>
            <a:r>
              <a:rPr lang="en-US" dirty="0">
                <a:sym typeface="Wingdings" pitchFamily="2" charset="2"/>
              </a:rPr>
              <a:t> lower time to T1D)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Revisit WB </a:t>
            </a:r>
            <a:r>
              <a:rPr lang="en-US" dirty="0" err="1">
                <a:sym typeface="Wingdings" pitchFamily="2" charset="2"/>
              </a:rPr>
              <a:t>RNAseq</a:t>
            </a:r>
            <a:r>
              <a:rPr lang="en-US" dirty="0">
                <a:sym typeface="Wingdings" pitchFamily="2" charset="2"/>
              </a:rPr>
              <a:t> (any DEGs?)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8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70798</TotalTime>
  <Words>625</Words>
  <Application>Microsoft Macintosh PowerPoint</Application>
  <PresentationFormat>Widescreen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AdvPSA183</vt:lpstr>
      <vt:lpstr>Aptos</vt:lpstr>
      <vt:lpstr>Arial</vt:lpstr>
      <vt:lpstr>Calibri</vt:lpstr>
      <vt:lpstr>Calibri Light</vt:lpstr>
      <vt:lpstr>Wingdings</vt:lpstr>
      <vt:lpstr>Office Theme</vt:lpstr>
      <vt:lpstr>Weekly meeting</vt:lpstr>
      <vt:lpstr>Outline</vt:lpstr>
      <vt:lpstr>ICI patients with highest baseline frequencies of ICOS+ of Tfh Tconv die sooner</vt:lpstr>
      <vt:lpstr>Populations changing differentially over ICI by combined irAE group</vt:lpstr>
      <vt:lpstr>Populations changing differentially over ICI by thyroid irAE group</vt:lpstr>
      <vt:lpstr>Populations changing differentially over ICI by skin irAE group</vt:lpstr>
      <vt:lpstr>Conclusions</vt:lpstr>
      <vt:lpstr>Next steps (NCI)</vt:lpstr>
      <vt:lpstr>Next steps (CD127)</vt:lpstr>
      <vt:lpstr>Revisiting borderline baseline combined irAE group differences</vt:lpstr>
      <vt:lpstr>Revisiting borderline baseline combined irAE group differences</vt:lpstr>
      <vt:lpstr>Revisiting borderline baseline thyroid irAE group differences</vt:lpstr>
      <vt:lpstr>Revisiting borderline baseline thyroid irAE group differences</vt:lpstr>
      <vt:lpstr>Populations changing differentially over ICI by response group</vt:lpstr>
      <vt:lpstr>Filtering out young AID patients does not increase support for baseline irAE being more like AID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10541</cp:revision>
  <dcterms:created xsi:type="dcterms:W3CDTF">2023-09-15T17:40:02Z</dcterms:created>
  <dcterms:modified xsi:type="dcterms:W3CDTF">2025-03-07T22:31:55Z</dcterms:modified>
</cp:coreProperties>
</file>